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4"/>
  </p:notesMasterIdLst>
  <p:sldIdLst>
    <p:sldId id="306" r:id="rId3"/>
    <p:sldId id="259" r:id="rId4"/>
    <p:sldId id="307" r:id="rId5"/>
    <p:sldId id="759" r:id="rId6"/>
    <p:sldId id="852" r:id="rId7"/>
    <p:sldId id="850" r:id="rId8"/>
    <p:sldId id="851" r:id="rId9"/>
    <p:sldId id="745" r:id="rId10"/>
    <p:sldId id="727" r:id="rId11"/>
    <p:sldId id="726" r:id="rId12"/>
    <p:sldId id="747" r:id="rId13"/>
    <p:sldId id="689" r:id="rId14"/>
    <p:sldId id="750" r:id="rId15"/>
    <p:sldId id="791" r:id="rId16"/>
    <p:sldId id="692" r:id="rId17"/>
    <p:sldId id="799" r:id="rId18"/>
    <p:sldId id="752" r:id="rId19"/>
    <p:sldId id="725" r:id="rId20"/>
    <p:sldId id="800" r:id="rId21"/>
    <p:sldId id="792" r:id="rId22"/>
    <p:sldId id="856" r:id="rId23"/>
    <p:sldId id="303" r:id="rId24"/>
    <p:sldId id="340" r:id="rId25"/>
    <p:sldId id="790" r:id="rId26"/>
    <p:sldId id="768" r:id="rId27"/>
    <p:sldId id="857" r:id="rId28"/>
    <p:sldId id="863" r:id="rId29"/>
    <p:sldId id="774" r:id="rId30"/>
    <p:sldId id="775" r:id="rId31"/>
    <p:sldId id="776" r:id="rId32"/>
    <p:sldId id="778" r:id="rId33"/>
    <p:sldId id="779" r:id="rId34"/>
    <p:sldId id="780" r:id="rId35"/>
    <p:sldId id="781" r:id="rId36"/>
    <p:sldId id="782" r:id="rId37"/>
    <p:sldId id="783" r:id="rId38"/>
    <p:sldId id="784" r:id="rId39"/>
    <p:sldId id="853" r:id="rId40"/>
    <p:sldId id="859" r:id="rId41"/>
    <p:sldId id="860" r:id="rId42"/>
    <p:sldId id="861" r:id="rId43"/>
    <p:sldId id="862" r:id="rId44"/>
    <p:sldId id="854" r:id="rId45"/>
    <p:sldId id="826" r:id="rId46"/>
    <p:sldId id="866" r:id="rId47"/>
    <p:sldId id="867" r:id="rId48"/>
    <p:sldId id="812" r:id="rId49"/>
    <p:sldId id="604" r:id="rId50"/>
    <p:sldId id="813" r:id="rId51"/>
    <p:sldId id="814" r:id="rId52"/>
    <p:sldId id="815" r:id="rId53"/>
    <p:sldId id="816" r:id="rId54"/>
    <p:sldId id="817" r:id="rId55"/>
    <p:sldId id="818" r:id="rId56"/>
    <p:sldId id="619" r:id="rId57"/>
    <p:sldId id="620" r:id="rId58"/>
    <p:sldId id="621" r:id="rId59"/>
    <p:sldId id="622" r:id="rId60"/>
    <p:sldId id="830" r:id="rId61"/>
    <p:sldId id="831" r:id="rId62"/>
    <p:sldId id="832" r:id="rId63"/>
    <p:sldId id="833" r:id="rId64"/>
    <p:sldId id="834" r:id="rId65"/>
    <p:sldId id="342" r:id="rId66"/>
    <p:sldId id="835" r:id="rId67"/>
    <p:sldId id="836" r:id="rId68"/>
    <p:sldId id="837" r:id="rId69"/>
    <p:sldId id="838" r:id="rId70"/>
    <p:sldId id="809" r:id="rId71"/>
    <p:sldId id="864" r:id="rId72"/>
    <p:sldId id="865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0E1A"/>
    <a:srgbClr val="010000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94884"/>
  </p:normalViewPr>
  <p:slideViewPr>
    <p:cSldViewPr snapToGrid="0" snapToObjects="1" showGuides="1">
      <p:cViewPr varScale="1">
        <p:scale>
          <a:sx n="143" d="100"/>
          <a:sy n="143" d="100"/>
        </p:scale>
        <p:origin x="10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3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etbrains.com/community/education/#students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jetbrains.com/cl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6.tiff"/><Relationship Id="rId4" Type="http://schemas.openxmlformats.org/officeDocument/2006/relationships/image" Target="../media/image87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2022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2022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hyperlink" Target="https://www.jetbrains.com/help/clion/unit-testing-tutoria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Editor: 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43E77-513D-3C40-88C0-ABF16CCC7360}"/>
              </a:ext>
            </a:extLst>
          </p:cNvPr>
          <p:cNvGrpSpPr/>
          <p:nvPr/>
        </p:nvGrpSpPr>
        <p:grpSpPr>
          <a:xfrm>
            <a:off x="248676" y="1811619"/>
            <a:ext cx="4265620" cy="2804634"/>
            <a:chOff x="248676" y="1811619"/>
            <a:chExt cx="4265620" cy="2804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DAD33-A908-4D47-AC4E-DD39DE06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76" y="1811619"/>
              <a:ext cx="4265620" cy="24411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E9D308-D8C6-A141-9D6B-A74B875BDF25}"/>
                </a:ext>
              </a:extLst>
            </p:cNvPr>
            <p:cNvSpPr txBox="1"/>
            <p:nvPr/>
          </p:nvSpPr>
          <p:spPr>
            <a:xfrm>
              <a:off x="1974558" y="4339254"/>
              <a:ext cx="23658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4"/>
                </a:rPr>
                <a:t>https://www.jetbrains.com/clion/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1D9C9-BEBD-8147-AB12-606173599200}"/>
              </a:ext>
            </a:extLst>
          </p:cNvPr>
          <p:cNvGrpSpPr/>
          <p:nvPr/>
        </p:nvGrpSpPr>
        <p:grpSpPr>
          <a:xfrm>
            <a:off x="5007005" y="2329498"/>
            <a:ext cx="4572000" cy="3476274"/>
            <a:chOff x="5007005" y="2329498"/>
            <a:chExt cx="4572000" cy="3476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32C1C2-BDCE-D148-97FC-F45904FD9258}"/>
                </a:ext>
              </a:extLst>
            </p:cNvPr>
            <p:cNvGrpSpPr/>
            <p:nvPr/>
          </p:nvGrpSpPr>
          <p:grpSpPr>
            <a:xfrm>
              <a:off x="5007005" y="2738667"/>
              <a:ext cx="4572000" cy="3067105"/>
              <a:chOff x="5007005" y="2738667"/>
              <a:chExt cx="4572000" cy="30671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7A54A5-97E3-C640-9F7C-D7B41B6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005" y="2738667"/>
                <a:ext cx="3848510" cy="27502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EEFC89-8D5C-5E43-82C1-67653399ACBD}"/>
                  </a:ext>
                </a:extLst>
              </p:cNvPr>
              <p:cNvSpPr txBox="1"/>
              <p:nvPr/>
            </p:nvSpPr>
            <p:spPr>
              <a:xfrm>
                <a:off x="5007005" y="5528773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https://www.jetbrains.com/community/education/#students</a:t>
                </a:r>
                <a:endParaRPr lang="en-US" sz="1200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B6710-62FA-D24D-916A-5B0F7616ADD1}"/>
                </a:ext>
              </a:extLst>
            </p:cNvPr>
            <p:cNvSpPr txBox="1"/>
            <p:nvPr/>
          </p:nvSpPr>
          <p:spPr>
            <a:xfrm>
              <a:off x="6791650" y="2329498"/>
              <a:ext cx="10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It’s Free!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9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9C32D-F11D-5542-9F32-AEF0E5A1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Vim (Linux)</a:t>
            </a:r>
          </a:p>
        </p:txBody>
      </p:sp>
      <p:pic>
        <p:nvPicPr>
          <p:cNvPr id="2050" name="Picture 2" descr="upload.wikimedia.org/wikipedia/commons/thumb/9/...">
            <a:extLst>
              <a:ext uri="{FF2B5EF4-FFF2-40B4-BE49-F238E27FC236}">
                <a16:creationId xmlns:a16="http://schemas.microsoft.com/office/drawing/2014/main" id="{86088027-A295-AE4A-8E1F-ACC58E8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3509"/>
            <a:ext cx="1068564" cy="10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438DA2-5507-BC41-81BF-488E27698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544" y="1752917"/>
            <a:ext cx="7579173" cy="4224934"/>
          </a:xfrm>
        </p:spPr>
        <p:txBody>
          <a:bodyPr/>
          <a:lstStyle/>
          <a:p>
            <a:endParaRPr lang="en-US" sz="1800" b="0" dirty="0"/>
          </a:p>
          <a:p>
            <a:r>
              <a:rPr lang="en-US" sz="1800" b="0" dirty="0"/>
              <a:t>Available on (pretty much) all OS</a:t>
            </a:r>
          </a:p>
          <a:p>
            <a:endParaRPr lang="en-US" sz="1800" b="0" dirty="0"/>
          </a:p>
          <a:p>
            <a:r>
              <a:rPr lang="en-US" sz="1800" b="0" dirty="0"/>
              <a:t>Website in 80s, but probably the </a:t>
            </a:r>
            <a:r>
              <a:rPr lang="en-US" sz="1800" b="0" u="sng" dirty="0"/>
              <a:t>best editor you’ll have in your life</a:t>
            </a:r>
          </a:p>
          <a:p>
            <a:endParaRPr lang="en-US" sz="1800" b="0" dirty="0"/>
          </a:p>
        </p:txBody>
      </p:sp>
      <p:pic>
        <p:nvPicPr>
          <p:cNvPr id="6146" name="Picture 2" descr="Beware to all Vim programmers | Programmer jokes, Programmer, Coding">
            <a:extLst>
              <a:ext uri="{FF2B5EF4-FFF2-40B4-BE49-F238E27FC236}">
                <a16:creationId xmlns:a16="http://schemas.microsoft.com/office/drawing/2014/main" id="{961F5642-E5D6-BE76-193B-4E3B532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768745"/>
            <a:ext cx="3962400" cy="30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6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C++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058449A-7E16-6BE5-3638-78AF5835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6" y="0"/>
            <a:ext cx="2674613" cy="441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1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BED73-3272-F67F-02CF-6F3AB09E1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/>
              <a:t>What happens when you click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40798-5440-F029-4A82-E24A6BAB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-&gt;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A708C-A13C-DD9E-3727-D0815CB1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53" y="3148722"/>
            <a:ext cx="5664200" cy="260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7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1026" name="Picture 2" descr="10 Hilarious Binary Jokes That Will Make You Laugh - Convert Binary">
            <a:extLst>
              <a:ext uri="{FF2B5EF4-FFF2-40B4-BE49-F238E27FC236}">
                <a16:creationId xmlns:a16="http://schemas.microsoft.com/office/drawing/2014/main" id="{EA202CD5-4F2B-A86D-62A0-C7350D89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1" y="310063"/>
            <a:ext cx="1934762" cy="1381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D8156-2DA8-CD1B-E99B-FC77AA6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3" y="1932442"/>
            <a:ext cx="4576109" cy="434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8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93026-491B-579C-8A39-EFE1A55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762250"/>
            <a:ext cx="6718300" cy="133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7100048" y="2636769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5163672" y="3742148"/>
            <a:ext cx="230392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</p:cNvCxnSpPr>
          <p:nvPr/>
        </p:nvCxnSpPr>
        <p:spPr>
          <a:xfrm flipH="1">
            <a:off x="6510617" y="3115852"/>
            <a:ext cx="956984" cy="5445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48CFA-DA61-FFC8-63CA-3D27FAD6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74CB9-7AA5-A464-21AE-F55CDBD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4" y="1274960"/>
            <a:ext cx="5091953" cy="273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1C251-710A-641D-D830-995812BC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3" y="3171970"/>
            <a:ext cx="3446575" cy="349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60C32-946F-168E-1174-907FBF1C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964" y="4647913"/>
            <a:ext cx="4558553" cy="133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01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CDA11-1715-9D46-B441-ADA96B046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713" y="1650233"/>
            <a:ext cx="3042683" cy="3379979"/>
          </a:xfrm>
        </p:spPr>
        <p:txBody>
          <a:bodyPr/>
          <a:lstStyle/>
          <a:p>
            <a:r>
              <a:rPr lang="en-US" sz="2000" b="0" dirty="0"/>
              <a:t>Breakpoint</a:t>
            </a:r>
          </a:p>
          <a:p>
            <a:endParaRPr lang="en-US" sz="2000" b="0" dirty="0"/>
          </a:p>
          <a:p>
            <a:r>
              <a:rPr lang="en-US" sz="2000" b="0" dirty="0"/>
              <a:t>Step in</a:t>
            </a:r>
          </a:p>
          <a:p>
            <a:endParaRPr lang="en-US" sz="2000" b="0" dirty="0"/>
          </a:p>
          <a:p>
            <a:r>
              <a:rPr lang="en-US" sz="2000" b="0" dirty="0"/>
              <a:t>Step over</a:t>
            </a:r>
          </a:p>
          <a:p>
            <a:endParaRPr lang="en-US" sz="2000" b="0" dirty="0"/>
          </a:p>
          <a:p>
            <a:r>
              <a:rPr lang="en-US" sz="2000" b="0" dirty="0"/>
              <a:t>Read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36042-38CB-E946-A9A9-A5B553FE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27A1-11D1-974E-87E3-FF285FB2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122936"/>
            <a:ext cx="3750855" cy="216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D0CA-3CC5-6A49-9B5E-9DEAA542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54" y="2682940"/>
            <a:ext cx="5934762" cy="386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137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rint() &gt; Breakpoints : r/ProgrammerHumor">
            <a:extLst>
              <a:ext uri="{FF2B5EF4-FFF2-40B4-BE49-F238E27FC236}">
                <a16:creationId xmlns:a16="http://schemas.microsoft.com/office/drawing/2014/main" id="{32478093-A320-4FD7-773C-C40936EC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31" y="3857835"/>
            <a:ext cx="4401669" cy="3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D0B73-07B9-420C-8893-0A51A7EF3CF6}"/>
              </a:ext>
            </a:extLst>
          </p:cNvPr>
          <p:cNvSpPr txBox="1"/>
          <p:nvPr/>
        </p:nvSpPr>
        <p:spPr>
          <a:xfrm>
            <a:off x="1299882" y="2357718"/>
            <a:ext cx="5236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Print </a:t>
            </a:r>
            <a:r>
              <a:rPr lang="en-US" sz="4000" dirty="0" err="1"/>
              <a:t>ain’t</a:t>
            </a:r>
            <a:r>
              <a:rPr lang="en-US" sz="4000" dirty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393413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479BB34-574F-6878-E299-16BEFAA35ABB}"/>
              </a:ext>
            </a:extLst>
          </p:cNvPr>
          <p:cNvSpPr txBox="1">
            <a:spLocks/>
          </p:cNvSpPr>
          <p:nvPr/>
        </p:nvSpPr>
        <p:spPr>
          <a:xfrm>
            <a:off x="651641" y="1309638"/>
            <a:ext cx="3053916" cy="190500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  <a:endParaRPr lang="en-US" sz="1600" b="0" dirty="0"/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3760E-D4FA-B143-591A-6FE1D8C7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9" y="2637865"/>
            <a:ext cx="3378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8CCD3-7D64-98E5-A549-E40CB7B8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0"/>
          <a:stretch/>
        </p:blipFill>
        <p:spPr>
          <a:xfrm>
            <a:off x="3546289" y="5065059"/>
            <a:ext cx="1866900" cy="83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27E6A-0B31-BCD6-A85F-3F8E45497361}"/>
              </a:ext>
            </a:extLst>
          </p:cNvPr>
          <p:cNvSpPr txBox="1"/>
          <p:nvPr/>
        </p:nvSpPr>
        <p:spPr>
          <a:xfrm>
            <a:off x="6257365" y="4542865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5D8CD-5875-F3D9-7934-4D01A45A6014}"/>
              </a:ext>
            </a:extLst>
          </p:cNvPr>
          <p:cNvSpPr txBox="1"/>
          <p:nvPr/>
        </p:nvSpPr>
        <p:spPr>
          <a:xfrm>
            <a:off x="3795210" y="5925254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2916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2054" name="Picture 6" descr="Premium Vector | Mailbox sketch hand draw illustration">
            <a:extLst>
              <a:ext uri="{FF2B5EF4-FFF2-40B4-BE49-F238E27FC236}">
                <a16:creationId xmlns:a16="http://schemas.microsoft.com/office/drawing/2014/main" id="{CDE6BE06-DDE1-2249-9BD1-F33FB63D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82" y="1408849"/>
            <a:ext cx="355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C2FD5C-C543-2C43-8112-CB78B2CC9329}"/>
              </a:ext>
            </a:extLst>
          </p:cNvPr>
          <p:cNvSpPr txBox="1"/>
          <p:nvPr/>
        </p:nvSpPr>
        <p:spPr>
          <a:xfrm>
            <a:off x="7210623" y="136350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(Storage)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22A46-87FA-DA48-8325-CD7F3AF35464}"/>
              </a:ext>
            </a:extLst>
          </p:cNvPr>
          <p:cNvSpPr txBox="1"/>
          <p:nvPr/>
        </p:nvSpPr>
        <p:spPr>
          <a:xfrm>
            <a:off x="5192838" y="1408849"/>
            <a:ext cx="6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Data</a:t>
            </a:r>
          </a:p>
        </p:txBody>
      </p:sp>
      <p:pic>
        <p:nvPicPr>
          <p:cNvPr id="16" name="Picture 6" descr="Premium Vector | Mailbox sketch hand draw illustration">
            <a:extLst>
              <a:ext uri="{FF2B5EF4-FFF2-40B4-BE49-F238E27FC236}">
                <a16:creationId xmlns:a16="http://schemas.microsoft.com/office/drawing/2014/main" id="{FDCB6D18-AE24-6249-9B1C-BC2CA577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56879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7CF19D-2E6C-FC4D-8E4D-C30B3B92CAD3}"/>
              </a:ext>
            </a:extLst>
          </p:cNvPr>
          <p:cNvGrpSpPr/>
          <p:nvPr/>
        </p:nvGrpSpPr>
        <p:grpSpPr>
          <a:xfrm>
            <a:off x="3893756" y="3938129"/>
            <a:ext cx="574518" cy="2130380"/>
            <a:chOff x="3468707" y="3347791"/>
            <a:chExt cx="574518" cy="2130380"/>
          </a:xfrm>
        </p:grpSpPr>
        <p:pic>
          <p:nvPicPr>
            <p:cNvPr id="20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4CB5EAD-6C5F-914D-B274-5773FCFCA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347791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D91BEE4-98DF-F943-B67B-BB2F837DC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673136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5C70FD8-1FC1-1D4C-B65A-69B3BEF3D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04246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9EDBAB92-BC3D-D84F-A93F-99659485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408743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F5B40BDD-CEA7-F94D-8B96-34609053F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778075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B0B4490-9434-A44E-932A-692D8B61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510883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Premium Vector | Mailbox sketch hand draw illustration">
            <a:extLst>
              <a:ext uri="{FF2B5EF4-FFF2-40B4-BE49-F238E27FC236}">
                <a16:creationId xmlns:a16="http://schemas.microsoft.com/office/drawing/2014/main" id="{EB7542E1-60F1-4A45-9602-4366E2A2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21564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D327C-22A3-234F-B776-CA12636A9823}"/>
              </a:ext>
            </a:extLst>
          </p:cNvPr>
          <p:cNvSpPr txBox="1"/>
          <p:nvPr/>
        </p:nvSpPr>
        <p:spPr>
          <a:xfrm>
            <a:off x="6418532" y="3568797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Address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6E3E95-3297-B845-97A2-5230823B249B}"/>
              </a:ext>
            </a:extLst>
          </p:cNvPr>
          <p:cNvGrpSpPr/>
          <p:nvPr/>
        </p:nvGrpSpPr>
        <p:grpSpPr>
          <a:xfrm>
            <a:off x="572761" y="2174477"/>
            <a:ext cx="3252435" cy="3822361"/>
            <a:chOff x="306619" y="2021846"/>
            <a:chExt cx="3252435" cy="38223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A06F1-3F8E-CC43-952C-BFEDAFA66DF0}"/>
                </a:ext>
              </a:extLst>
            </p:cNvPr>
            <p:cNvSpPr txBox="1"/>
            <p:nvPr/>
          </p:nvSpPr>
          <p:spPr>
            <a:xfrm>
              <a:off x="306619" y="2021846"/>
              <a:ext cx="2580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Computer Memory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E8BF9D-A9DC-7444-8474-AE2C4E30AFEB}"/>
                </a:ext>
              </a:extLst>
            </p:cNvPr>
            <p:cNvGrpSpPr/>
            <p:nvPr/>
          </p:nvGrpSpPr>
          <p:grpSpPr>
            <a:xfrm>
              <a:off x="1091061" y="3072156"/>
              <a:ext cx="2467993" cy="2772051"/>
              <a:chOff x="1091061" y="3072156"/>
              <a:chExt cx="2467993" cy="277205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F8A3CB-E645-9B41-8DB6-B7A3B6DBDB99}"/>
                  </a:ext>
                </a:extLst>
              </p:cNvPr>
              <p:cNvSpPr/>
              <p:nvPr/>
            </p:nvSpPr>
            <p:spPr>
              <a:xfrm>
                <a:off x="1091061" y="3072156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0A6ECB-9933-F247-A917-3A63FAF27803}"/>
                  </a:ext>
                </a:extLst>
              </p:cNvPr>
              <p:cNvSpPr/>
              <p:nvPr/>
            </p:nvSpPr>
            <p:spPr>
              <a:xfrm>
                <a:off x="1091061" y="3418385"/>
                <a:ext cx="2467993" cy="3462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E097A6-2F81-F641-B44B-995EF25323B9}"/>
                  </a:ext>
                </a:extLst>
              </p:cNvPr>
              <p:cNvSpPr/>
              <p:nvPr/>
            </p:nvSpPr>
            <p:spPr>
              <a:xfrm>
                <a:off x="1091061" y="3764614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A6C59E-5B07-2A47-A98C-C1EA47CA3F32}"/>
                  </a:ext>
                </a:extLst>
              </p:cNvPr>
              <p:cNvSpPr/>
              <p:nvPr/>
            </p:nvSpPr>
            <p:spPr>
              <a:xfrm>
                <a:off x="1091061" y="4110843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82A9-674C-8E43-99F2-7C7B295D0C74}"/>
                  </a:ext>
                </a:extLst>
              </p:cNvPr>
              <p:cNvSpPr/>
              <p:nvPr/>
            </p:nvSpPr>
            <p:spPr>
              <a:xfrm>
                <a:off x="1091061" y="4459291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75857-02E4-6A47-8CA3-EB20849E4A4B}"/>
                  </a:ext>
                </a:extLst>
              </p:cNvPr>
              <p:cNvSpPr/>
              <p:nvPr/>
            </p:nvSpPr>
            <p:spPr>
              <a:xfrm>
                <a:off x="1091061" y="4805520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D208C8-CDE3-3347-846F-FF49D3E03E46}"/>
                  </a:ext>
                </a:extLst>
              </p:cNvPr>
              <p:cNvSpPr/>
              <p:nvPr/>
            </p:nvSpPr>
            <p:spPr>
              <a:xfrm>
                <a:off x="1091061" y="5151749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790783-773C-B94C-91CB-4F682574A87E}"/>
                  </a:ext>
                </a:extLst>
              </p:cNvPr>
              <p:cNvSpPr/>
              <p:nvPr/>
            </p:nvSpPr>
            <p:spPr>
              <a:xfrm>
                <a:off x="1091061" y="5497978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9C3AC-A3B9-F44B-8CA2-454C749216BD}"/>
                  </a:ext>
                </a:extLst>
              </p:cNvPr>
              <p:cNvSpPr txBox="1"/>
              <p:nvPr/>
            </p:nvSpPr>
            <p:spPr>
              <a:xfrm>
                <a:off x="2014780" y="3416166"/>
                <a:ext cx="6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817196" y="3203390"/>
            <a:ext cx="448138" cy="2379254"/>
            <a:chOff x="551054" y="3050759"/>
            <a:chExt cx="448138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7597" y="34041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551054" y="41108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577596" y="37574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5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5FEF93-5026-494A-BD20-B5D9B90A79FC}"/>
              </a:ext>
            </a:extLst>
          </p:cNvPr>
          <p:cNvGrpSpPr/>
          <p:nvPr/>
        </p:nvGrpSpPr>
        <p:grpSpPr>
          <a:xfrm>
            <a:off x="8017602" y="1498961"/>
            <a:ext cx="1190708" cy="1360531"/>
            <a:chOff x="8159558" y="409714"/>
            <a:chExt cx="1190708" cy="136053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217823" y="791475"/>
              <a:ext cx="1132443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sizeof(int)</a:t>
              </a:r>
            </a:p>
            <a:p>
              <a:pPr algn="ctr"/>
              <a:r>
                <a:rPr lang="en-US" sz="1400" dirty="0"/>
                <a:t>4 bytes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5932213" y="1485061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Var1 (5)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D98074-EC84-CE4A-B56F-BD40DBB0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6" y="3281655"/>
            <a:ext cx="5487253" cy="296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3C0DE8-2194-EB40-92B2-F158F0439AE6}"/>
              </a:ext>
            </a:extLst>
          </p:cNvPr>
          <p:cNvGrpSpPr/>
          <p:nvPr/>
        </p:nvGrpSpPr>
        <p:grpSpPr>
          <a:xfrm>
            <a:off x="8075867" y="3228605"/>
            <a:ext cx="1173958" cy="2790319"/>
            <a:chOff x="8159558" y="409714"/>
            <a:chExt cx="1173958" cy="13605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8201073" y="934187"/>
              <a:ext cx="1132443" cy="2551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8 bytes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5940288" y="3212706"/>
            <a:ext cx="2020152" cy="2806218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ptr (0x18)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6577709" y="53906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6577709" y="88528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6577709" y="12315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6577709" y="15777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6577709" y="192619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6577709" y="227242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6577709" y="261865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6577709" y="296488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7501428" y="883098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949446" y="517237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4638204" y="223360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6577708" y="331985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6580077" y="367574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6580077" y="402197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6580076" y="43769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6575340" y="47225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6577709" y="50784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6577709" y="54246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6577708" y="577961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6584556" y="3312030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Var1 (5)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D8E74-20C9-1E4F-BB84-96679456ED0F}"/>
              </a:ext>
            </a:extLst>
          </p:cNvPr>
          <p:cNvSpPr txBox="1"/>
          <p:nvPr/>
        </p:nvSpPr>
        <p:spPr>
          <a:xfrm>
            <a:off x="190953" y="2527364"/>
            <a:ext cx="51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a label (new name) to an existing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A34B2-A773-0644-9193-58C4F212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90" y="3496331"/>
            <a:ext cx="2945818" cy="7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58B58E-7A1C-754E-ACA9-6C9197DB511D}"/>
              </a:ext>
            </a:extLst>
          </p:cNvPr>
          <p:cNvSpPr txBox="1"/>
          <p:nvPr/>
        </p:nvSpPr>
        <p:spPr>
          <a:xfrm>
            <a:off x="6335320" y="4107574"/>
            <a:ext cx="1691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ref_var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55774-B8F6-C04F-A53C-4F739A75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89" y="4789424"/>
            <a:ext cx="2841477" cy="63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050F6-9FEB-D645-9D54-50C6A455BB0C}"/>
              </a:ext>
            </a:extLst>
          </p:cNvPr>
          <p:cNvSpPr txBox="1"/>
          <p:nvPr/>
        </p:nvSpPr>
        <p:spPr>
          <a:xfrm>
            <a:off x="2492127" y="5424221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this?</a:t>
            </a:r>
          </a:p>
        </p:txBody>
      </p:sp>
    </p:spTree>
    <p:extLst>
      <p:ext uri="{BB962C8B-B14F-4D97-AF65-F5344CB8AC3E}">
        <p14:creationId xmlns:p14="http://schemas.microsoft.com/office/powerpoint/2010/main" val="35250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18D22-8D2B-A6D0-1EEE-37FC5BD674B6}"/>
              </a:ext>
            </a:extLst>
          </p:cNvPr>
          <p:cNvSpPr txBox="1">
            <a:spLocks/>
          </p:cNvSpPr>
          <p:nvPr/>
        </p:nvSpPr>
        <p:spPr>
          <a:xfrm>
            <a:off x="758870" y="1338414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3CA32-1068-AC6C-2E10-0E7E0E1B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21" y="2936315"/>
            <a:ext cx="3390900" cy="100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37DE7-BAD8-3847-D491-37D4DF16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21" y="4447988"/>
            <a:ext cx="20320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5692589" y="3970461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61E1B-30B0-B955-8BF0-247B80E5A278}"/>
              </a:ext>
            </a:extLst>
          </p:cNvPr>
          <p:cNvSpPr txBox="1"/>
          <p:nvPr/>
        </p:nvSpPr>
        <p:spPr>
          <a:xfrm>
            <a:off x="3230434" y="5352850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975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3854518" y="64771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85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3854518" y="99394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3854518" y="13401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3854518" y="16864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3854518" y="203485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3854518" y="238107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3854518" y="272730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3854518" y="307353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4778237" y="991753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3226255" y="625892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… …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952EE9-6A02-2E4C-BC22-36C6689A7A01}"/>
              </a:ext>
            </a:extLst>
          </p:cNvPr>
          <p:cNvSpPr/>
          <p:nvPr/>
        </p:nvSpPr>
        <p:spPr>
          <a:xfrm>
            <a:off x="6303254" y="1302691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40E1A"/>
                </a:solidFill>
              </a:rPr>
              <a:t>Heap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F4ADD7C-5139-B848-AB90-9DCC818B1513}"/>
              </a:ext>
            </a:extLst>
          </p:cNvPr>
          <p:cNvSpPr/>
          <p:nvPr/>
        </p:nvSpPr>
        <p:spPr>
          <a:xfrm>
            <a:off x="6061267" y="647715"/>
            <a:ext cx="239541" cy="1698153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3854517" y="342850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3856886" y="378440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3856886" y="413063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3856885" y="44856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E68A89-6E5E-4047-8560-B799FE4E4B35}"/>
              </a:ext>
            </a:extLst>
          </p:cNvPr>
          <p:cNvSpPr/>
          <p:nvPr/>
        </p:nvSpPr>
        <p:spPr>
          <a:xfrm>
            <a:off x="6206747" y="4625987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Stack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E28F156-397A-8E44-A872-2A7081DF44C1}"/>
              </a:ext>
            </a:extLst>
          </p:cNvPr>
          <p:cNvSpPr/>
          <p:nvPr/>
        </p:nvSpPr>
        <p:spPr>
          <a:xfrm>
            <a:off x="6005020" y="3443758"/>
            <a:ext cx="239541" cy="2790319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3852149" y="483118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3854518" y="51870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3854518" y="55333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3854517" y="588827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3869441" y="4129709"/>
            <a:ext cx="2020152" cy="2104367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941CD-EBEF-7025-B4B2-9A6B8523CC04}"/>
              </a:ext>
            </a:extLst>
          </p:cNvPr>
          <p:cNvSpPr/>
          <p:nvPr/>
        </p:nvSpPr>
        <p:spPr>
          <a:xfrm>
            <a:off x="3852400" y="647559"/>
            <a:ext cx="2020152" cy="1726726"/>
          </a:xfrm>
          <a:prstGeom prst="rect">
            <a:avLst/>
          </a:prstGeom>
          <a:solidFill>
            <a:srgbClr val="E40E1A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7863FEE-D96E-E479-E184-596C59721C24}"/>
              </a:ext>
            </a:extLst>
          </p:cNvPr>
          <p:cNvSpPr/>
          <p:nvPr/>
        </p:nvSpPr>
        <p:spPr>
          <a:xfrm>
            <a:off x="4177006" y="2393936"/>
            <a:ext cx="1353671" cy="554601"/>
          </a:xfrm>
          <a:prstGeom prst="downArrow">
            <a:avLst/>
          </a:prstGeom>
          <a:solidFill>
            <a:srgbClr val="E40E1A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1DC907C-ED2A-50AC-091E-407B266EE302}"/>
              </a:ext>
            </a:extLst>
          </p:cNvPr>
          <p:cNvSpPr/>
          <p:nvPr/>
        </p:nvSpPr>
        <p:spPr>
          <a:xfrm rot="10800000">
            <a:off x="4185388" y="3567953"/>
            <a:ext cx="1353671" cy="554192"/>
          </a:xfrm>
          <a:prstGeom prst="downArrow">
            <a:avLst/>
          </a:prstGeom>
          <a:solidFill>
            <a:srgbClr val="92D05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91757-0EEE-1503-AE6E-D3932D272890}"/>
              </a:ext>
            </a:extLst>
          </p:cNvPr>
          <p:cNvSpPr txBox="1"/>
          <p:nvPr/>
        </p:nvSpPr>
        <p:spPr>
          <a:xfrm>
            <a:off x="6381176" y="1765967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new operator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malloc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6D3C5-1B98-43D9-F2E0-DB9E3B2301CE}"/>
              </a:ext>
            </a:extLst>
          </p:cNvPr>
          <p:cNvSpPr txBox="1"/>
          <p:nvPr/>
        </p:nvSpPr>
        <p:spPr>
          <a:xfrm>
            <a:off x="6722272" y="1183067"/>
            <a:ext cx="24217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E40E1A"/>
                </a:solidFill>
              </a:rPr>
              <a:t>Not automatically  free/returned to 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3F64E-D7A7-DD14-F0F6-CEAE27D92C49}"/>
              </a:ext>
            </a:extLst>
          </p:cNvPr>
          <p:cNvSpPr txBox="1"/>
          <p:nvPr/>
        </p:nvSpPr>
        <p:spPr>
          <a:xfrm>
            <a:off x="6710521" y="4404961"/>
            <a:ext cx="228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Automatically  free/returned to 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CFC11-E2CE-D260-B327-6C3F4534CE36}"/>
              </a:ext>
            </a:extLst>
          </p:cNvPr>
          <p:cNvSpPr txBox="1"/>
          <p:nvPr/>
        </p:nvSpPr>
        <p:spPr>
          <a:xfrm>
            <a:off x="6710521" y="5087652"/>
            <a:ext cx="1830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 local variables </a:t>
            </a:r>
          </a:p>
        </p:txBody>
      </p:sp>
    </p:spTree>
    <p:extLst>
      <p:ext uri="{BB962C8B-B14F-4D97-AF65-F5344CB8AC3E}">
        <p14:creationId xmlns:p14="http://schemas.microsoft.com/office/powerpoint/2010/main" val="3109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4456EE-8E60-13B3-5F10-AD0ED807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" y="4191747"/>
            <a:ext cx="5427402" cy="210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4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17CBF-6DAE-0BE7-A596-12385DB6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2" y="2378903"/>
            <a:ext cx="3365521" cy="3225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2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CFC9D-2C66-1549-BD88-61681D02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33" y="2464139"/>
            <a:ext cx="3582886" cy="305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342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877E270-48F7-35C9-AF84-ED213A2C28EB}"/>
              </a:ext>
            </a:extLst>
          </p:cNvPr>
          <p:cNvSpPr txBox="1">
            <a:spLocks/>
          </p:cNvSpPr>
          <p:nvPr/>
        </p:nvSpPr>
        <p:spPr>
          <a:xfrm>
            <a:off x="624397" y="1183134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FA88-30AD-236B-3DA9-2D3F9B72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4" y="2589306"/>
            <a:ext cx="42672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7162811" y="4519706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</p:spTree>
    <p:extLst>
      <p:ext uri="{BB962C8B-B14F-4D97-AF65-F5344CB8AC3E}">
        <p14:creationId xmlns:p14="http://schemas.microsoft.com/office/powerpoint/2010/main" val="159808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2" y="251011"/>
            <a:ext cx="1165412" cy="174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B465D3-ECD4-3D8B-85AD-E4EDB5B6F486}"/>
              </a:ext>
            </a:extLst>
          </p:cNvPr>
          <p:cNvGrpSpPr/>
          <p:nvPr/>
        </p:nvGrpSpPr>
        <p:grpSpPr>
          <a:xfrm>
            <a:off x="3944470" y="3429000"/>
            <a:ext cx="4474088" cy="2960970"/>
            <a:chOff x="3944470" y="3429000"/>
            <a:chExt cx="4474088" cy="2960970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3CB6C392-374F-1C8C-4943-AFFBF283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635" y="3429000"/>
              <a:ext cx="3654923" cy="2323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A16EB-7D02-94E9-5F58-E6842B75A103}"/>
                </a:ext>
              </a:extLst>
            </p:cNvPr>
            <p:cNvSpPr txBox="1"/>
            <p:nvPr/>
          </p:nvSpPr>
          <p:spPr>
            <a:xfrm>
              <a:off x="3944470" y="6020638"/>
              <a:ext cx="351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 related information together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99AD9-4D62-577A-36CA-497431608142}"/>
              </a:ext>
            </a:extLst>
          </p:cNvPr>
          <p:cNvGrpSpPr/>
          <p:nvPr/>
        </p:nvGrpSpPr>
        <p:grpSpPr>
          <a:xfrm>
            <a:off x="322133" y="1819005"/>
            <a:ext cx="3521592" cy="3416819"/>
            <a:chOff x="322133" y="1819005"/>
            <a:chExt cx="3521592" cy="3416819"/>
          </a:xfrm>
        </p:grpSpPr>
        <p:pic>
          <p:nvPicPr>
            <p:cNvPr id="5" name="Picture 4" descr="Text, letter&#10;&#10;Description automatically generated">
              <a:extLst>
                <a:ext uri="{FF2B5EF4-FFF2-40B4-BE49-F238E27FC236}">
                  <a16:creationId xmlns:a16="http://schemas.microsoft.com/office/drawing/2014/main" id="{D3D5676C-9CA5-D6D5-E5BE-39504800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133" y="1819005"/>
              <a:ext cx="3521592" cy="2638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9FC24-1BC7-1A78-2792-277A0859176E}"/>
                </a:ext>
              </a:extLst>
            </p:cNvPr>
            <p:cNvSpPr txBox="1"/>
            <p:nvPr/>
          </p:nvSpPr>
          <p:spPr>
            <a:xfrm>
              <a:off x="322133" y="4589493"/>
              <a:ext cx="3516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What’s the design issue with this business card?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0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06" y="62317"/>
            <a:ext cx="591669" cy="88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AA8DB-30FA-365E-2607-E296AAB6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0" y="1604682"/>
            <a:ext cx="3704854" cy="300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9B918-9066-8603-A68F-C660F045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335" y="1303869"/>
            <a:ext cx="4149044" cy="50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E4EF4-F717-6F7B-D347-FED49AC5B6B2}"/>
              </a:ext>
            </a:extLst>
          </p:cNvPr>
          <p:cNvSpPr txBox="1"/>
          <p:nvPr/>
        </p:nvSpPr>
        <p:spPr>
          <a:xfrm>
            <a:off x="3165372" y="6417970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OOP: Group related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2499253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 vs Instance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5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4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470F524-1B04-A606-1003-13314BF3D9C2}"/>
              </a:ext>
            </a:extLst>
          </p:cNvPr>
          <p:cNvSpPr txBox="1">
            <a:spLocks/>
          </p:cNvSpPr>
          <p:nvPr/>
        </p:nvSpPr>
        <p:spPr>
          <a:xfrm>
            <a:off x="1518126" y="2093252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100125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43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2964912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1812918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387699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7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552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2016704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8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0959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2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9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947B13C-863E-44D3-B9A3-8C3A8F97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37537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968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37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64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3682938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1645697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9" y="3503802"/>
            <a:ext cx="2232809" cy="991998"/>
          </a:xfrm>
        </p:spPr>
        <p:txBody>
          <a:bodyPr/>
          <a:lstStyle/>
          <a:p>
            <a:r>
              <a:rPr lang="en-US" dirty="0"/>
              <a:t>Code Demo</a:t>
            </a:r>
          </a:p>
        </p:txBody>
      </p:sp>
      <p:pic>
        <p:nvPicPr>
          <p:cNvPr id="5122" name="Picture 2" descr="Code Factory — Hello World. Explaining 'hello world' with analogy… | by  Shafi Sahal | DataDrivenInvestor">
            <a:extLst>
              <a:ext uri="{FF2B5EF4-FFF2-40B4-BE49-F238E27FC236}">
                <a16:creationId xmlns:a16="http://schemas.microsoft.com/office/drawing/2014/main" id="{7C45989A-61C0-4FA1-3788-A72A3BD9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5" y="2362200"/>
            <a:ext cx="3810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7774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3584380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461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30B7C-F935-BB47-90D2-9A3F773BAE06}"/>
              </a:ext>
            </a:extLst>
          </p:cNvPr>
          <p:cNvSpPr txBox="1"/>
          <p:nvPr/>
        </p:nvSpPr>
        <p:spPr>
          <a:xfrm>
            <a:off x="816746" y="307505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516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1F1182-3B42-2849-8144-BB944D48E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6709161" cy="4699250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</a:rPr>
              <a:t>OS: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Windows, Linux, Mac</a:t>
            </a:r>
          </a:p>
          <a:p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IDE/Editor: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Visual studio, VS Code,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Xcode</a:t>
            </a:r>
            <a:r>
              <a:rPr lang="en-US" sz="1800" b="0" dirty="0">
                <a:solidFill>
                  <a:schemeClr val="tx1"/>
                </a:solidFill>
              </a:rPr>
              <a:t>, Atom, etc.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VIM, Emacs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Makefile, </a:t>
            </a:r>
            <a:r>
              <a:rPr lang="en-US" sz="1800" b="0" dirty="0" err="1">
                <a:solidFill>
                  <a:schemeClr val="tx1"/>
                </a:solidFill>
              </a:rPr>
              <a:t>CMake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Testing: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</a:t>
            </a:r>
            <a:r>
              <a:rPr lang="en-US" sz="1800" b="0" dirty="0">
                <a:solidFill>
                  <a:schemeClr val="tx1"/>
                </a:solidFill>
              </a:rPr>
              <a:t> by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Googletest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Source Control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Git, </a:t>
            </a:r>
            <a:r>
              <a:rPr lang="en-US" sz="1800" b="0" dirty="0" err="1">
                <a:solidFill>
                  <a:schemeClr val="tx1"/>
                </a:solidFill>
              </a:rPr>
              <a:t>www.github.com</a:t>
            </a:r>
            <a:endParaRPr lang="en-US" sz="1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3536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4710</TotalTime>
  <Words>1263</Words>
  <Application>Microsoft Macintosh PowerPoint</Application>
  <PresentationFormat>On-screen Show (4:3)</PresentationFormat>
  <Paragraphs>497</Paragraphs>
  <Slides>71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BootUp – C++</vt:lpstr>
      <vt:lpstr>Lecturer</vt:lpstr>
      <vt:lpstr>Agenda</vt:lpstr>
      <vt:lpstr>PowerPoint Presentation</vt:lpstr>
      <vt:lpstr>Code</vt:lpstr>
      <vt:lpstr>Code Demo</vt:lpstr>
      <vt:lpstr>PowerPoint Presentation</vt:lpstr>
      <vt:lpstr>Tooling</vt:lpstr>
      <vt:lpstr>Editor: IDE</vt:lpstr>
      <vt:lpstr>Editor: Vim (Linux)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Code -&gt; Binary</vt:lpstr>
      <vt:lpstr>Makefile</vt:lpstr>
      <vt:lpstr>Makefile</vt:lpstr>
      <vt:lpstr>Memory Checker</vt:lpstr>
      <vt:lpstr>Debugging</vt:lpstr>
      <vt:lpstr>PowerPoint Presentation</vt:lpstr>
      <vt:lpstr>PowerPoint Presentation</vt:lpstr>
      <vt:lpstr>Memory</vt:lpstr>
      <vt:lpstr>Pointer</vt:lpstr>
      <vt:lpstr>Reference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vs Heap</vt:lpstr>
      <vt:lpstr>Stack vs Heap</vt:lpstr>
      <vt:lpstr>Memory Leak</vt:lpstr>
      <vt:lpstr>Memory Leak</vt:lpstr>
      <vt:lpstr>PowerPoint Presentation</vt:lpstr>
      <vt:lpstr>PowerPoint Presentation</vt:lpstr>
      <vt:lpstr>Why Object Oriented?</vt:lpstr>
      <vt:lpstr>Why Object Oriented?</vt:lpstr>
      <vt:lpstr>Class vs Object vs Instance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Inheritance</vt:lpstr>
      <vt:lpstr>Inheritance</vt:lpstr>
      <vt:lpstr>Inheritance</vt:lpstr>
      <vt:lpstr>Inheritance</vt:lpstr>
      <vt:lpstr>Constructor in A Derived Class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Agenda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577</cp:revision>
  <cp:lastPrinted>2016-02-10T20:19:12Z</cp:lastPrinted>
  <dcterms:created xsi:type="dcterms:W3CDTF">2014-10-14T00:51:43Z</dcterms:created>
  <dcterms:modified xsi:type="dcterms:W3CDTF">2022-12-23T01:03:16Z</dcterms:modified>
</cp:coreProperties>
</file>